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39"/>
  </p:notesMasterIdLst>
  <p:sldIdLst>
    <p:sldId id="256" r:id="rId5"/>
    <p:sldId id="271" r:id="rId6"/>
    <p:sldId id="272" r:id="rId7"/>
    <p:sldId id="273" r:id="rId8"/>
    <p:sldId id="274" r:id="rId9"/>
    <p:sldId id="275" r:id="rId10"/>
    <p:sldId id="277" r:id="rId11"/>
    <p:sldId id="278" r:id="rId12"/>
    <p:sldId id="279" r:id="rId13"/>
    <p:sldId id="440" r:id="rId14"/>
    <p:sldId id="460" r:id="rId15"/>
    <p:sldId id="276" r:id="rId16"/>
    <p:sldId id="461" r:id="rId17"/>
    <p:sldId id="453" r:id="rId18"/>
    <p:sldId id="462" r:id="rId19"/>
    <p:sldId id="463" r:id="rId20"/>
    <p:sldId id="442" r:id="rId21"/>
    <p:sldId id="755" r:id="rId22"/>
    <p:sldId id="443" r:id="rId23"/>
    <p:sldId id="757" r:id="rId24"/>
    <p:sldId id="712" r:id="rId25"/>
    <p:sldId id="713" r:id="rId26"/>
    <p:sldId id="714" r:id="rId27"/>
    <p:sldId id="446" r:id="rId28"/>
    <p:sldId id="759" r:id="rId29"/>
    <p:sldId id="447" r:id="rId30"/>
    <p:sldId id="450" r:id="rId31"/>
    <p:sldId id="760" r:id="rId32"/>
    <p:sldId id="715" r:id="rId33"/>
    <p:sldId id="448" r:id="rId34"/>
    <p:sldId id="449" r:id="rId35"/>
    <p:sldId id="758" r:id="rId36"/>
    <p:sldId id="772" r:id="rId37"/>
    <p:sldId id="46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es M Epstein (hehimhis)" userId="8795078f-4b7f-4151-bf28-802bba833842" providerId="ADAL" clId="{E4389095-A6BB-4BE9-90DB-DB07807CD1FE}"/>
    <pc:docChg chg="custSel delSld modSld sldOrd">
      <pc:chgData name="Jules M Epstein (hehimhis)" userId="8795078f-4b7f-4151-bf28-802bba833842" providerId="ADAL" clId="{E4389095-A6BB-4BE9-90DB-DB07807CD1FE}" dt="2024-10-22T19:20:38.338" v="482" actId="6549"/>
      <pc:docMkLst>
        <pc:docMk/>
      </pc:docMkLst>
      <pc:sldChg chg="modSp">
        <pc:chgData name="Jules M Epstein (hehimhis)" userId="8795078f-4b7f-4151-bf28-802bba833842" providerId="ADAL" clId="{E4389095-A6BB-4BE9-90DB-DB07807CD1FE}" dt="2024-10-22T19:15:06.394" v="133" actId="20577"/>
        <pc:sldMkLst>
          <pc:docMk/>
          <pc:sldMk cId="1772748513" sldId="256"/>
        </pc:sldMkLst>
        <pc:spChg chg="mod">
          <ac:chgData name="Jules M Epstein (hehimhis)" userId="8795078f-4b7f-4151-bf28-802bba833842" providerId="ADAL" clId="{E4389095-A6BB-4BE9-90DB-DB07807CD1FE}" dt="2024-10-22T19:14:52.689" v="109" actId="404"/>
          <ac:spMkLst>
            <pc:docMk/>
            <pc:sldMk cId="1772748513" sldId="256"/>
            <ac:spMk id="2" creationId="{6005112A-BA2A-4C5F-A05A-BBC0A0B515A7}"/>
          </ac:spMkLst>
        </pc:spChg>
        <pc:spChg chg="mod">
          <ac:chgData name="Jules M Epstein (hehimhis)" userId="8795078f-4b7f-4151-bf28-802bba833842" providerId="ADAL" clId="{E4389095-A6BB-4BE9-90DB-DB07807CD1FE}" dt="2024-10-22T19:15:06.394" v="133" actId="20577"/>
          <ac:spMkLst>
            <pc:docMk/>
            <pc:sldMk cId="1772748513" sldId="256"/>
            <ac:spMk id="3" creationId="{D3F2F7FF-0AAA-4C34-8349-51D03E9A37AA}"/>
          </ac:spMkLst>
        </pc:spChg>
      </pc:sldChg>
      <pc:sldChg chg="del">
        <pc:chgData name="Jules M Epstein (hehimhis)" userId="8795078f-4b7f-4151-bf28-802bba833842" providerId="ADAL" clId="{E4389095-A6BB-4BE9-90DB-DB07807CD1FE}" dt="2024-10-22T19:13:35.516" v="1" actId="2696"/>
        <pc:sldMkLst>
          <pc:docMk/>
          <pc:sldMk cId="1709008611" sldId="258"/>
        </pc:sldMkLst>
      </pc:sldChg>
      <pc:sldChg chg="del">
        <pc:chgData name="Jules M Epstein (hehimhis)" userId="8795078f-4b7f-4151-bf28-802bba833842" providerId="ADAL" clId="{E4389095-A6BB-4BE9-90DB-DB07807CD1FE}" dt="2024-10-22T19:13:38.759" v="8" actId="2696"/>
        <pc:sldMkLst>
          <pc:docMk/>
          <pc:sldMk cId="137016459" sldId="259"/>
        </pc:sldMkLst>
      </pc:sldChg>
      <pc:sldChg chg="del">
        <pc:chgData name="Jules M Epstein (hehimhis)" userId="8795078f-4b7f-4151-bf28-802bba833842" providerId="ADAL" clId="{E4389095-A6BB-4BE9-90DB-DB07807CD1FE}" dt="2024-10-22T19:13:39.809" v="9" actId="2696"/>
        <pc:sldMkLst>
          <pc:docMk/>
          <pc:sldMk cId="2919308050" sldId="261"/>
        </pc:sldMkLst>
      </pc:sldChg>
      <pc:sldChg chg="del">
        <pc:chgData name="Jules M Epstein (hehimhis)" userId="8795078f-4b7f-4151-bf28-802bba833842" providerId="ADAL" clId="{E4389095-A6BB-4BE9-90DB-DB07807CD1FE}" dt="2024-10-22T19:13:35.436" v="0" actId="2696"/>
        <pc:sldMkLst>
          <pc:docMk/>
          <pc:sldMk cId="3750885016" sldId="263"/>
        </pc:sldMkLst>
      </pc:sldChg>
      <pc:sldChg chg="del">
        <pc:chgData name="Jules M Epstein (hehimhis)" userId="8795078f-4b7f-4151-bf28-802bba833842" providerId="ADAL" clId="{E4389095-A6BB-4BE9-90DB-DB07807CD1FE}" dt="2024-10-22T19:13:38.230" v="6" actId="2696"/>
        <pc:sldMkLst>
          <pc:docMk/>
          <pc:sldMk cId="1958400069" sldId="264"/>
        </pc:sldMkLst>
      </pc:sldChg>
      <pc:sldChg chg="del">
        <pc:chgData name="Jules M Epstein (hehimhis)" userId="8795078f-4b7f-4151-bf28-802bba833842" providerId="ADAL" clId="{E4389095-A6BB-4BE9-90DB-DB07807CD1FE}" dt="2024-10-22T19:13:38.744" v="7" actId="2696"/>
        <pc:sldMkLst>
          <pc:docMk/>
          <pc:sldMk cId="2287221305" sldId="265"/>
        </pc:sldMkLst>
      </pc:sldChg>
      <pc:sldChg chg="del">
        <pc:chgData name="Jules M Epstein (hehimhis)" userId="8795078f-4b7f-4151-bf28-802bba833842" providerId="ADAL" clId="{E4389095-A6BB-4BE9-90DB-DB07807CD1FE}" dt="2024-10-22T19:13:35.531" v="2" actId="2696"/>
        <pc:sldMkLst>
          <pc:docMk/>
          <pc:sldMk cId="2213128520" sldId="266"/>
        </pc:sldMkLst>
      </pc:sldChg>
      <pc:sldChg chg="del">
        <pc:chgData name="Jules M Epstein (hehimhis)" userId="8795078f-4b7f-4151-bf28-802bba833842" providerId="ADAL" clId="{E4389095-A6BB-4BE9-90DB-DB07807CD1FE}" dt="2024-10-22T19:13:37.916" v="5" actId="2696"/>
        <pc:sldMkLst>
          <pc:docMk/>
          <pc:sldMk cId="1627272248" sldId="267"/>
        </pc:sldMkLst>
      </pc:sldChg>
      <pc:sldChg chg="del">
        <pc:chgData name="Jules M Epstein (hehimhis)" userId="8795078f-4b7f-4151-bf28-802bba833842" providerId="ADAL" clId="{E4389095-A6BB-4BE9-90DB-DB07807CD1FE}" dt="2024-10-22T19:13:36.515" v="4" actId="2696"/>
        <pc:sldMkLst>
          <pc:docMk/>
          <pc:sldMk cId="3406208954" sldId="268"/>
        </pc:sldMkLst>
      </pc:sldChg>
      <pc:sldChg chg="del">
        <pc:chgData name="Jules M Epstein (hehimhis)" userId="8795078f-4b7f-4151-bf28-802bba833842" providerId="ADAL" clId="{E4389095-A6BB-4BE9-90DB-DB07807CD1FE}" dt="2024-10-22T19:13:35.550" v="3" actId="2696"/>
        <pc:sldMkLst>
          <pc:docMk/>
          <pc:sldMk cId="1248039263" sldId="269"/>
        </pc:sldMkLst>
      </pc:sldChg>
      <pc:sldChg chg="del">
        <pc:chgData name="Jules M Epstein (hehimhis)" userId="8795078f-4b7f-4151-bf28-802bba833842" providerId="ADAL" clId="{E4389095-A6BB-4BE9-90DB-DB07807CD1FE}" dt="2024-10-22T19:13:40.925" v="10" actId="2696"/>
        <pc:sldMkLst>
          <pc:docMk/>
          <pc:sldMk cId="3462833373" sldId="270"/>
        </pc:sldMkLst>
      </pc:sldChg>
      <pc:sldChg chg="addSp modSp">
        <pc:chgData name="Jules M Epstein (hehimhis)" userId="8795078f-4b7f-4151-bf28-802bba833842" providerId="ADAL" clId="{E4389095-A6BB-4BE9-90DB-DB07807CD1FE}" dt="2024-10-22T19:16:12.579" v="185" actId="14100"/>
        <pc:sldMkLst>
          <pc:docMk/>
          <pc:sldMk cId="89093986" sldId="275"/>
        </pc:sldMkLst>
        <pc:spChg chg="add mod">
          <ac:chgData name="Jules M Epstein (hehimhis)" userId="8795078f-4b7f-4151-bf28-802bba833842" providerId="ADAL" clId="{E4389095-A6BB-4BE9-90DB-DB07807CD1FE}" dt="2024-10-22T19:16:12.579" v="185" actId="14100"/>
          <ac:spMkLst>
            <pc:docMk/>
            <pc:sldMk cId="89093986" sldId="275"/>
            <ac:spMk id="3" creationId="{4342E975-346B-490A-BB86-E68F2400109E}"/>
          </ac:spMkLst>
        </pc:spChg>
      </pc:sldChg>
      <pc:sldChg chg="modSp">
        <pc:chgData name="Jules M Epstein (hehimhis)" userId="8795078f-4b7f-4151-bf28-802bba833842" providerId="ADAL" clId="{E4389095-A6BB-4BE9-90DB-DB07807CD1FE}" dt="2024-10-22T19:17:19.975" v="193" actId="6549"/>
        <pc:sldMkLst>
          <pc:docMk/>
          <pc:sldMk cId="0" sldId="446"/>
        </pc:sldMkLst>
        <pc:spChg chg="mod">
          <ac:chgData name="Jules M Epstein (hehimhis)" userId="8795078f-4b7f-4151-bf28-802bba833842" providerId="ADAL" clId="{E4389095-A6BB-4BE9-90DB-DB07807CD1FE}" dt="2024-10-22T19:17:19.975" v="193" actId="6549"/>
          <ac:spMkLst>
            <pc:docMk/>
            <pc:sldMk cId="0" sldId="446"/>
            <ac:spMk id="61442" creationId="{684C4C32-3306-4ECF-BC4E-DF0DCBFC434B}"/>
          </ac:spMkLst>
        </pc:spChg>
      </pc:sldChg>
      <pc:sldChg chg="modSp">
        <pc:chgData name="Jules M Epstein (hehimhis)" userId="8795078f-4b7f-4151-bf28-802bba833842" providerId="ADAL" clId="{E4389095-A6BB-4BE9-90DB-DB07807CD1FE}" dt="2024-10-22T19:18:07.683" v="241" actId="6549"/>
        <pc:sldMkLst>
          <pc:docMk/>
          <pc:sldMk cId="0" sldId="447"/>
        </pc:sldMkLst>
        <pc:spChg chg="mod">
          <ac:chgData name="Jules M Epstein (hehimhis)" userId="8795078f-4b7f-4151-bf28-802bba833842" providerId="ADAL" clId="{E4389095-A6BB-4BE9-90DB-DB07807CD1FE}" dt="2024-10-22T19:18:07.683" v="241" actId="6549"/>
          <ac:spMkLst>
            <pc:docMk/>
            <pc:sldMk cId="0" sldId="447"/>
            <ac:spMk id="62466" creationId="{53D915C2-1F10-4222-9A0E-576B6B3CED66}"/>
          </ac:spMkLst>
        </pc:spChg>
      </pc:sldChg>
      <pc:sldChg chg="modSp">
        <pc:chgData name="Jules M Epstein (hehimhis)" userId="8795078f-4b7f-4151-bf28-802bba833842" providerId="ADAL" clId="{E4389095-A6BB-4BE9-90DB-DB07807CD1FE}" dt="2024-10-22T19:20:38.338" v="482" actId="6549"/>
        <pc:sldMkLst>
          <pc:docMk/>
          <pc:sldMk cId="0" sldId="448"/>
        </pc:sldMkLst>
        <pc:spChg chg="mod">
          <ac:chgData name="Jules M Epstein (hehimhis)" userId="8795078f-4b7f-4151-bf28-802bba833842" providerId="ADAL" clId="{E4389095-A6BB-4BE9-90DB-DB07807CD1FE}" dt="2024-10-22T19:20:38.338" v="482" actId="6549"/>
          <ac:spMkLst>
            <pc:docMk/>
            <pc:sldMk cId="0" sldId="448"/>
            <ac:spMk id="64514" creationId="{9C19C488-F8A0-43EB-9354-C86C8EA167D6}"/>
          </ac:spMkLst>
        </pc:spChg>
      </pc:sldChg>
      <pc:sldChg chg="modSp">
        <pc:chgData name="Jules M Epstein (hehimhis)" userId="8795078f-4b7f-4151-bf28-802bba833842" providerId="ADAL" clId="{E4389095-A6BB-4BE9-90DB-DB07807CD1FE}" dt="2024-10-22T19:18:14.433" v="243" actId="6549"/>
        <pc:sldMkLst>
          <pc:docMk/>
          <pc:sldMk cId="0" sldId="450"/>
        </pc:sldMkLst>
        <pc:spChg chg="mod">
          <ac:chgData name="Jules M Epstein (hehimhis)" userId="8795078f-4b7f-4151-bf28-802bba833842" providerId="ADAL" clId="{E4389095-A6BB-4BE9-90DB-DB07807CD1FE}" dt="2024-10-22T19:18:14.433" v="243" actId="6549"/>
          <ac:spMkLst>
            <pc:docMk/>
            <pc:sldMk cId="0" sldId="450"/>
            <ac:spMk id="63490" creationId="{62D564F2-0F14-492E-8F56-3CA484708DCB}"/>
          </ac:spMkLst>
        </pc:spChg>
      </pc:sldChg>
      <pc:sldChg chg="modSp">
        <pc:chgData name="Jules M Epstein (hehimhis)" userId="8795078f-4b7f-4151-bf28-802bba833842" providerId="ADAL" clId="{E4389095-A6BB-4BE9-90DB-DB07807CD1FE}" dt="2024-10-22T19:18:40.046" v="246" actId="6549"/>
        <pc:sldMkLst>
          <pc:docMk/>
          <pc:sldMk cId="3353972921" sldId="715"/>
        </pc:sldMkLst>
        <pc:spChg chg="mod">
          <ac:chgData name="Jules M Epstein (hehimhis)" userId="8795078f-4b7f-4151-bf28-802bba833842" providerId="ADAL" clId="{E4389095-A6BB-4BE9-90DB-DB07807CD1FE}" dt="2024-10-22T19:18:40.046" v="246" actId="6549"/>
          <ac:spMkLst>
            <pc:docMk/>
            <pc:sldMk cId="3353972921" sldId="715"/>
            <ac:spMk id="2" creationId="{DBE82169-EA1E-41E3-B67A-A47F6B330463}"/>
          </ac:spMkLst>
        </pc:spChg>
      </pc:sldChg>
      <pc:sldChg chg="modSp">
        <pc:chgData name="Jules M Epstein (hehimhis)" userId="8795078f-4b7f-4151-bf28-802bba833842" providerId="ADAL" clId="{E4389095-A6BB-4BE9-90DB-DB07807CD1FE}" dt="2024-10-22T19:16:52.557" v="187" actId="1076"/>
        <pc:sldMkLst>
          <pc:docMk/>
          <pc:sldMk cId="599551669" sldId="757"/>
        </pc:sldMkLst>
        <pc:picChg chg="mod">
          <ac:chgData name="Jules M Epstein (hehimhis)" userId="8795078f-4b7f-4151-bf28-802bba833842" providerId="ADAL" clId="{E4389095-A6BB-4BE9-90DB-DB07807CD1FE}" dt="2024-10-22T19:16:52.557" v="187" actId="1076"/>
          <ac:picMkLst>
            <pc:docMk/>
            <pc:sldMk cId="599551669" sldId="757"/>
            <ac:picMk id="4" creationId="{34206885-5864-4DA4-8E8C-6C702CAF1B40}"/>
          </ac:picMkLst>
        </pc:picChg>
        <pc:picChg chg="mod">
          <ac:chgData name="Jules M Epstein (hehimhis)" userId="8795078f-4b7f-4151-bf28-802bba833842" providerId="ADAL" clId="{E4389095-A6BB-4BE9-90DB-DB07807CD1FE}" dt="2024-10-22T19:16:51.177" v="186" actId="1076"/>
          <ac:picMkLst>
            <pc:docMk/>
            <pc:sldMk cId="599551669" sldId="757"/>
            <ac:picMk id="5" creationId="{4B356977-1CBE-4D58-8202-04474E9938AB}"/>
          </ac:picMkLst>
        </pc:picChg>
      </pc:sldChg>
      <pc:sldChg chg="modSp">
        <pc:chgData name="Jules M Epstein (hehimhis)" userId="8795078f-4b7f-4151-bf28-802bba833842" providerId="ADAL" clId="{E4389095-A6BB-4BE9-90DB-DB07807CD1FE}" dt="2024-10-22T19:17:52.838" v="239" actId="6549"/>
        <pc:sldMkLst>
          <pc:docMk/>
          <pc:sldMk cId="3927882971" sldId="759"/>
        </pc:sldMkLst>
        <pc:spChg chg="mod">
          <ac:chgData name="Jules M Epstein (hehimhis)" userId="8795078f-4b7f-4151-bf28-802bba833842" providerId="ADAL" clId="{E4389095-A6BB-4BE9-90DB-DB07807CD1FE}" dt="2024-10-22T19:17:52.838" v="239" actId="6549"/>
          <ac:spMkLst>
            <pc:docMk/>
            <pc:sldMk cId="3927882971" sldId="759"/>
            <ac:spMk id="2" creationId="{54757D92-578A-976C-9732-FAB3783EB52F}"/>
          </ac:spMkLst>
        </pc:spChg>
      </pc:sldChg>
      <pc:sldChg chg="addSp modSp ord modAnim">
        <pc:chgData name="Jules M Epstein (hehimhis)" userId="8795078f-4b7f-4151-bf28-802bba833842" providerId="ADAL" clId="{E4389095-A6BB-4BE9-90DB-DB07807CD1FE}" dt="2024-10-22T19:20:26.644" v="480"/>
        <pc:sldMkLst>
          <pc:docMk/>
          <pc:sldMk cId="142842171" sldId="760"/>
        </pc:sldMkLst>
        <pc:spChg chg="mod">
          <ac:chgData name="Jules M Epstein (hehimhis)" userId="8795078f-4b7f-4151-bf28-802bba833842" providerId="ADAL" clId="{E4389095-A6BB-4BE9-90DB-DB07807CD1FE}" dt="2024-10-22T19:19:15.123" v="312" actId="27636"/>
          <ac:spMkLst>
            <pc:docMk/>
            <pc:sldMk cId="142842171" sldId="760"/>
            <ac:spMk id="2" creationId="{FD3D495C-646B-AE67-45A6-B4F5E52EF88A}"/>
          </ac:spMkLst>
        </pc:spChg>
        <pc:spChg chg="add mod">
          <ac:chgData name="Jules M Epstein (hehimhis)" userId="8795078f-4b7f-4151-bf28-802bba833842" providerId="ADAL" clId="{E4389095-A6BB-4BE9-90DB-DB07807CD1FE}" dt="2024-10-22T19:20:18.606" v="479" actId="5793"/>
          <ac:spMkLst>
            <pc:docMk/>
            <pc:sldMk cId="142842171" sldId="760"/>
            <ac:spMk id="3" creationId="{E57FDB57-7E18-4ACD-A3CF-A3A549B27F1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6D3FC-C220-48B7-8D93-902C667803E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0320-A755-47DC-9BED-3FEE619F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A671D200-46BD-4B15-8DFA-FDB3795C61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2F67F6-E813-40CE-84B3-61F130E1A1B8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7CBFF9DD-1CA1-4256-A3D3-B1EDEC7ACA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61B46AAB-86B9-40AC-898F-00A3C9764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8E52BC48-630A-4429-88B8-7045C9EE7A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4F238586-270B-48E9-96F0-52ADEC0E53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5A4986CB-3E94-4D67-8015-A0D99626F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7D5B41-CE7F-4636-A7E5-AEE63F5CB52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44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7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526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217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86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019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912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602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04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0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37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95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14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3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68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6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8B6E3A-B5EC-473F-A340-F0ECF50F960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22B8F28-0E47-41F4-9B8D-96008DA08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5112A-BA2A-4C5F-A05A-BBC0A0B515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Trial Team Evidence/Advocacy Basics - Experts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F2F7FF-0AAA-4C34-8349-51D03E9A37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Professor Jules Epstein</a:t>
            </a:r>
          </a:p>
        </p:txBody>
      </p:sp>
    </p:spTree>
    <p:extLst>
      <p:ext uri="{BB962C8B-B14F-4D97-AF65-F5344CB8AC3E}">
        <p14:creationId xmlns:p14="http://schemas.microsoft.com/office/powerpoint/2010/main" val="1772748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FCFB4361-613F-4933-9D6C-81341FA40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Directing The Expert - 1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0FBDF374-1F43-4216-ACE3-8AC72A9862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/>
              <a:t>Intro</a:t>
            </a:r>
          </a:p>
          <a:p>
            <a:r>
              <a:rPr lang="en-US" altLang="en-US" sz="3600"/>
              <a:t>Primacy – teaser – </a:t>
            </a:r>
          </a:p>
          <a:p>
            <a:r>
              <a:rPr lang="en-US" altLang="en-US" sz="3600"/>
              <a:t>Qualifications</a:t>
            </a:r>
          </a:p>
          <a:p>
            <a:r>
              <a:rPr lang="en-US" altLang="en-US" sz="3600"/>
              <a:t>Tendering the expert</a:t>
            </a:r>
          </a:p>
          <a:p>
            <a:endParaRPr lang="en-US" altLang="en-US"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AFFEB-822B-4687-9B33-0F7426F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Ritual – Primacy and Qualifications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F3D5E-EA3A-40C3-8CE0-4CD7244AF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Q: Please introduce yourself (name and job/profession; maybe “how long have you done this kind of work)</a:t>
            </a:r>
          </a:p>
          <a:p>
            <a:r>
              <a:rPr lang="en-US" dirty="0"/>
              <a:t>Q: Were you asked [not “hired”] to determine/analyze XXX?</a:t>
            </a:r>
          </a:p>
          <a:p>
            <a:r>
              <a:rPr lang="en-US" dirty="0"/>
              <a:t>Q: And were you able to determine whether YYY?</a:t>
            </a:r>
          </a:p>
          <a:p>
            <a:r>
              <a:rPr lang="en-US" b="1" dirty="0"/>
              <a:t>TRADITIONAL </a:t>
            </a:r>
          </a:p>
          <a:p>
            <a:r>
              <a:rPr lang="en-US" dirty="0"/>
              <a:t>Q: </a:t>
            </a:r>
            <a:r>
              <a:rPr lang="en-US" i="1" dirty="0">
                <a:highlight>
                  <a:srgbClr val="FFFF00"/>
                </a:highlight>
              </a:rPr>
              <a:t>Before we get to those findings, the jury is entitled to know your background and training.</a:t>
            </a:r>
            <a:r>
              <a:rPr lang="en-US" dirty="0"/>
              <a:t>  How long have you been in this field?</a:t>
            </a:r>
          </a:p>
          <a:p>
            <a:r>
              <a:rPr lang="en-US" b="1" dirty="0"/>
              <a:t>MORE INTERESTING </a:t>
            </a:r>
          </a:p>
          <a:p>
            <a:r>
              <a:rPr lang="en-US" dirty="0"/>
              <a:t>Q: How did you come to be interested in [field]? </a:t>
            </a:r>
            <a:r>
              <a:rPr lang="en-US" b="1" dirty="0"/>
              <a:t>OR</a:t>
            </a:r>
            <a:endParaRPr lang="en-US" dirty="0"/>
          </a:p>
          <a:p>
            <a:r>
              <a:rPr lang="en-US" dirty="0"/>
              <a:t>Q: How long have you been studying and working in this field?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11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A2D748-3337-25A1-CE30-214DD56B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tender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4BA31F-6FEB-3116-18D2-CF9D6DAC89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Offer our expert as broad as possible/appropriate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6B2622-1FA5-1FDF-007A-2DB1C74B73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5093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452EB-CBFD-D92B-A444-0BC9C39C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</a:t>
            </a:r>
            <a:r>
              <a:rPr lang="en-US" i="1" dirty="0"/>
              <a:t>their</a:t>
            </a:r>
            <a:r>
              <a:rPr lang="en-US" dirty="0"/>
              <a:t> expert?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88703-23AA-F474-59A1-BD07364E7E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Stipulate (stealth game)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94AAB-34B6-1B15-D165-2DB4D89D9A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Chip away</a:t>
            </a:r>
          </a:p>
        </p:txBody>
      </p:sp>
    </p:spTree>
    <p:extLst>
      <p:ext uri="{BB962C8B-B14F-4D97-AF65-F5344CB8AC3E}">
        <p14:creationId xmlns:p14="http://schemas.microsoft.com/office/powerpoint/2010/main" val="899984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65E1967A-E20E-4CCE-8EE2-D5DD3415B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609600"/>
            <a:ext cx="6348413" cy="1320800"/>
          </a:xfrm>
        </p:spPr>
        <p:txBody>
          <a:bodyPr>
            <a:normAutofit/>
          </a:bodyPr>
          <a:lstStyle/>
          <a:p>
            <a:r>
              <a:rPr lang="en-US" altLang="en-US" dirty="0"/>
              <a:t>Challenging Credentials</a:t>
            </a:r>
          </a:p>
        </p:txBody>
      </p:sp>
      <p:sp>
        <p:nvSpPr>
          <p:cNvPr id="53251" name="Content Placeholder 3">
            <a:extLst>
              <a:ext uri="{FF2B5EF4-FFF2-40B4-BE49-F238E27FC236}">
                <a16:creationId xmlns:a16="http://schemas.microsoft.com/office/drawing/2014/main" id="{821E19BA-0017-4992-A2B4-18F69DDAA04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133600" y="2452643"/>
            <a:ext cx="3733800" cy="3589383"/>
          </a:xfrm>
        </p:spPr>
        <p:txBody>
          <a:bodyPr/>
          <a:lstStyle/>
          <a:p>
            <a:r>
              <a:rPr lang="en-US" altLang="en-US" dirty="0"/>
              <a:t>Missing credentials (ones your expert has?)</a:t>
            </a:r>
          </a:p>
          <a:p>
            <a:r>
              <a:rPr lang="en-US" altLang="en-US" dirty="0"/>
              <a:t>Limited practical experience</a:t>
            </a:r>
          </a:p>
          <a:p>
            <a:r>
              <a:rPr lang="en-US" altLang="en-US" dirty="0"/>
              <a:t>Improper inflating of credentials</a:t>
            </a:r>
          </a:p>
        </p:txBody>
      </p:sp>
      <p:pic>
        <p:nvPicPr>
          <p:cNvPr id="53252" name="Content Placeholder 5">
            <a:extLst>
              <a:ext uri="{FF2B5EF4-FFF2-40B4-BE49-F238E27FC236}">
                <a16:creationId xmlns:a16="http://schemas.microsoft.com/office/drawing/2014/main" id="{779BF9B6-3EED-41C9-B52A-D365DE7CA3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5839" y="2786063"/>
            <a:ext cx="1743075" cy="2628900"/>
          </a:xfrm>
        </p:spPr>
      </p:pic>
    </p:spTree>
    <p:extLst>
      <p:ext uri="{BB962C8B-B14F-4D97-AF65-F5344CB8AC3E}">
        <p14:creationId xmlns:p14="http://schemas.microsoft.com/office/powerpoint/2010/main" val="2176527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DACC0-039A-A5F8-61DD-D6CE9237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11AE6-5CDB-A1F7-9393-095E54FD2B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Listen to their offer</a:t>
            </a:r>
          </a:p>
          <a:p>
            <a:pPr lvl="1"/>
            <a:r>
              <a:rPr lang="en-US" sz="3600" dirty="0"/>
              <a:t>Narrow (then don’t let them go beyond)</a:t>
            </a:r>
          </a:p>
          <a:p>
            <a:pPr lvl="1"/>
            <a:r>
              <a:rPr lang="en-US" sz="3600" dirty="0"/>
              <a:t>Too broad (then object)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0A3F3-51D7-6B81-973B-EA4F36A541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5400" dirty="0"/>
              <a:t>No objection</a:t>
            </a:r>
          </a:p>
          <a:p>
            <a:r>
              <a:rPr lang="en-US" sz="5400" dirty="0"/>
              <a:t>Or</a:t>
            </a:r>
          </a:p>
          <a:p>
            <a:r>
              <a:rPr lang="en-US" sz="5400" dirty="0"/>
              <a:t>No motion</a:t>
            </a:r>
          </a:p>
        </p:txBody>
      </p:sp>
    </p:spTree>
    <p:extLst>
      <p:ext uri="{BB962C8B-B14F-4D97-AF65-F5344CB8AC3E}">
        <p14:creationId xmlns:p14="http://schemas.microsoft.com/office/powerpoint/2010/main" val="366652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119B-11B0-3D5B-A504-58AB90E3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F00A67-36CF-A777-B695-C909A64AB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3799" y="2557463"/>
            <a:ext cx="4964401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99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2E711439-9220-41A6-B9B0-61C32EA80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Directing the Expert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8A9C3-D911-47DA-9343-D9453DA36A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/>
              <a:t>What did you determine</a:t>
            </a:r>
          </a:p>
          <a:p>
            <a:r>
              <a:rPr lang="en-US" altLang="en-US" sz="3200"/>
              <a:t>Thoroughness</a:t>
            </a:r>
          </a:p>
          <a:p>
            <a:pPr lvl="1"/>
            <a:r>
              <a:rPr lang="en-US" altLang="en-US" sz="3000"/>
              <a:t>Data</a:t>
            </a:r>
          </a:p>
          <a:p>
            <a:pPr lvl="1"/>
            <a:r>
              <a:rPr lang="en-US" altLang="en-US" sz="3000"/>
              <a:t>Process</a:t>
            </a:r>
          </a:p>
          <a:p>
            <a:r>
              <a:rPr lang="en-US" altLang="en-US" sz="3200"/>
              <a:t>Deflect/anticipate attack</a:t>
            </a:r>
          </a:p>
          <a:p>
            <a:endParaRPr lang="en-US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1D28-C0E6-42F4-865F-73C0579BA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Directing the Expert - 3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F07A2-2835-4213-8B86-5AA30208D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Testability</a:t>
            </a:r>
          </a:p>
          <a:p>
            <a:r>
              <a:rPr lang="en-US" sz="3200" dirty="0"/>
              <a:t>Error Rate</a:t>
            </a:r>
          </a:p>
          <a:p>
            <a:r>
              <a:rPr lang="en-US" sz="3200" dirty="0"/>
              <a:t>Standards</a:t>
            </a:r>
          </a:p>
          <a:p>
            <a:r>
              <a:rPr lang="en-US" sz="3200" dirty="0"/>
              <a:t>Peer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177EC-EFBF-48F0-8A43-FA0D29283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2343150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48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78AF51B6-0110-41E2-A1A3-27F9E1281D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Directing the Expert - 4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AD57BF7D-AD82-4BF8-9A96-D4FA092CDC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/>
              <a:t>Where does opposing expert agree with you</a:t>
            </a:r>
          </a:p>
          <a:p>
            <a:r>
              <a:rPr lang="en-US" altLang="en-US" sz="3200" dirty="0"/>
              <a:t>What’s wrong with opposing expert</a:t>
            </a:r>
          </a:p>
          <a:p>
            <a:r>
              <a:rPr lang="en-US" altLang="en-US" sz="3200" dirty="0"/>
              <a:t>Recency – repeat conclusion</a:t>
            </a:r>
          </a:p>
          <a:p>
            <a:r>
              <a:rPr lang="en-US" altLang="en-US" sz="3200" dirty="0"/>
              <a:t>Certainty statement  </a:t>
            </a:r>
            <a:r>
              <a:rPr lang="en-US" altLang="en-US" sz="3200" b="1" dirty="0"/>
              <a:t>NOTE – THIS CAN GO EARLIER</a:t>
            </a:r>
            <a:endParaRPr lang="en-US" altLang="en-US" sz="3200" dirty="0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B114B45A-99FA-40D3-93D7-788B61262CB9}"/>
              </a:ext>
            </a:extLst>
          </p:cNvPr>
          <p:cNvSpPr/>
          <p:nvPr/>
        </p:nvSpPr>
        <p:spPr>
          <a:xfrm>
            <a:off x="6629400" y="1143000"/>
            <a:ext cx="3352800" cy="3352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Objection proof: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Link the two (or link back to attack)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CE5611-0597-4B0F-A014-1B3A6187D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1" y="1371601"/>
            <a:ext cx="1002507" cy="1002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B53D-3432-89FF-CC71-9D97E765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rest of today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798EF8-0B86-82C3-03D3-26227F0FC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229" y="2543467"/>
            <a:ext cx="2211916" cy="331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696509-8FD7-791E-EDFD-ACBF6E973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418" y="2557463"/>
            <a:ext cx="571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27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DCE0-CBC5-43B2-BF37-025AAD9D1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DIRECTING THE EXPERT - 5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206885-5864-4DA4-8E8C-6C702CAF1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143" y="2806780"/>
            <a:ext cx="23622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56977-1CBE-4D58-8202-04474E99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457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5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2C0B2406-3F42-44AC-9188-C029F54FD1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One More Thought</a:t>
            </a:r>
          </a:p>
        </p:txBody>
      </p:sp>
      <p:pic>
        <p:nvPicPr>
          <p:cNvPr id="57347" name="Content Placeholder 3">
            <a:extLst>
              <a:ext uri="{FF2B5EF4-FFF2-40B4-BE49-F238E27FC236}">
                <a16:creationId xmlns:a16="http://schemas.microsoft.com/office/drawing/2014/main" id="{ABAEAF5F-DBD2-4F17-9040-8E8EF110B9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2564" y="2160589"/>
            <a:ext cx="5170487" cy="388143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E957469A-0539-495F-B3BF-3F0FEF933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Does That Mean?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4FCB3251-2A94-49D7-8BF7-059F0C9FD0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/>
              <a:t>The expert becomes the guide</a:t>
            </a:r>
          </a:p>
          <a:p>
            <a:r>
              <a:rPr lang="en-US" altLang="en-US" sz="3600"/>
              <a:t>The jury is exposed to the wonders of science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6133530-8431-43FA-B0B8-9412613A25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2 THOUGHTS ABOUT PRESENTATION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2A443C3C-7BE1-47C5-BCCF-505D2951BF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2590800"/>
            <a:ext cx="3733800" cy="3581400"/>
          </a:xfrm>
        </p:spPr>
      </p:pic>
      <p:pic>
        <p:nvPicPr>
          <p:cNvPr id="59396" name="Picture 1">
            <a:extLst>
              <a:ext uri="{FF2B5EF4-FFF2-40B4-BE49-F238E27FC236}">
                <a16:creationId xmlns:a16="http://schemas.microsoft.com/office/drawing/2014/main" id="{9886C17B-C25F-4E94-812A-E4B85292C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590800"/>
            <a:ext cx="39719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684C4C32-3306-4ECF-BC4E-DF0DCBFC4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NOW, CROSS-EXAMINE:</a:t>
            </a:r>
            <a:br>
              <a:rPr lang="en-US" altLang="en-US" dirty="0"/>
            </a:br>
            <a:r>
              <a:rPr lang="en-US" altLang="en-US" dirty="0"/>
              <a:t>A topics checklist - 1</a:t>
            </a:r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1A891B3E-9C60-49BD-ABFD-90D175DF84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/>
              <a:t>Validate your expert’s credentials</a:t>
            </a:r>
          </a:p>
          <a:p>
            <a:r>
              <a:rPr lang="en-US" altLang="en-US" sz="3200"/>
              <a:t>Validate your expert’s methodology</a:t>
            </a:r>
          </a:p>
          <a:p>
            <a:r>
              <a:rPr lang="en-US" altLang="en-US" sz="3200"/>
              <a:t>Validate your expert’s sources/data</a:t>
            </a:r>
          </a:p>
          <a:p>
            <a:endParaRPr lang="en-US" altLang="en-US" sz="3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7D92-578A-976C-9732-FAB3783EB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AGREE…</a:t>
            </a:r>
            <a:br>
              <a:rPr lang="en-US" dirty="0"/>
            </a:br>
            <a:r>
              <a:rPr lang="en-US" dirty="0"/>
              <a:t>A topics checklist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18FD4-89F7-7B35-F794-9B2588352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expert should be </a:t>
            </a:r>
          </a:p>
          <a:p>
            <a:pPr lvl="1"/>
            <a:r>
              <a:rPr lang="en-US" dirty="0"/>
              <a:t>Precise</a:t>
            </a:r>
          </a:p>
          <a:p>
            <a:pPr lvl="1"/>
            <a:r>
              <a:rPr lang="en-US" dirty="0"/>
              <a:t>Careful</a:t>
            </a:r>
          </a:p>
          <a:p>
            <a:pPr lvl="1"/>
            <a:r>
              <a:rPr lang="en-US" dirty="0"/>
              <a:t>Consider all the possibilities</a:t>
            </a:r>
          </a:p>
          <a:p>
            <a:pPr lvl="1"/>
            <a:r>
              <a:rPr lang="en-US" dirty="0"/>
              <a:t>Never overstate</a:t>
            </a:r>
          </a:p>
          <a:p>
            <a:r>
              <a:rPr lang="en-US" dirty="0"/>
              <a:t>If an expert makes an assumption and that turns out to be wrong, their opinion might have to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63F03-A819-22D3-BADB-D7B4F67F8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388636"/>
            <a:ext cx="4445518" cy="25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82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53D915C2-1F10-4222-9A0E-576B6B3CE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NOW, CROSS-EXAMINE:</a:t>
            </a:r>
            <a:br>
              <a:rPr lang="en-US" altLang="en-US" dirty="0"/>
            </a:br>
            <a:r>
              <a:rPr lang="en-US" altLang="en-US" dirty="0"/>
              <a:t>A topics checklist - 3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133E06F6-D9CC-4FA5-98DD-668FE99664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/>
              <a:t>The danger of assumptions</a:t>
            </a:r>
          </a:p>
          <a:p>
            <a:r>
              <a:rPr lang="en-US" altLang="en-US" sz="3200"/>
              <a:t>Assumptions expert made</a:t>
            </a:r>
          </a:p>
          <a:p>
            <a:r>
              <a:rPr lang="en-US" altLang="en-US" sz="3200"/>
              <a:t>If assumptions are wrong, opinion is wrong</a:t>
            </a:r>
          </a:p>
        </p:txBody>
      </p:sp>
      <p:pic>
        <p:nvPicPr>
          <p:cNvPr id="62468" name="Picture 4">
            <a:extLst>
              <a:ext uri="{FF2B5EF4-FFF2-40B4-BE49-F238E27FC236}">
                <a16:creationId xmlns:a16="http://schemas.microsoft.com/office/drawing/2014/main" id="{28573059-2CBB-405D-9473-DC725363F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6" y="440848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62D564F2-0F14-492E-8F56-3CA484708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NOW, CROSS-EXAMINE:</a:t>
            </a:r>
            <a:br>
              <a:rPr lang="en-US" altLang="en-US" dirty="0"/>
            </a:br>
            <a:r>
              <a:rPr lang="en-US" altLang="en-US" dirty="0"/>
              <a:t>A topics checklist - 4</a:t>
            </a:r>
          </a:p>
        </p:txBody>
      </p:sp>
      <p:sp>
        <p:nvSpPr>
          <p:cNvPr id="63491" name="Content Placeholder 2">
            <a:extLst>
              <a:ext uri="{FF2B5EF4-FFF2-40B4-BE49-F238E27FC236}">
                <a16:creationId xmlns:a16="http://schemas.microsoft.com/office/drawing/2014/main" id="{3FB811F1-CB7F-41A0-920B-27A8F2017A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The “more factor”</a:t>
            </a:r>
          </a:p>
          <a:p>
            <a:r>
              <a:rPr lang="en-US" altLang="en-US" sz="2800"/>
              <a:t>More data would have been better</a:t>
            </a:r>
          </a:p>
          <a:p>
            <a:r>
              <a:rPr lang="en-US" altLang="en-US" sz="2800"/>
              <a:t>More tests would have been better</a:t>
            </a:r>
          </a:p>
          <a:p>
            <a:r>
              <a:rPr lang="en-US" altLang="en-US" sz="2800"/>
              <a:t>And add the “and you didn’t” questions</a:t>
            </a: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63492" name="Picture 3">
            <a:extLst>
              <a:ext uri="{FF2B5EF4-FFF2-40B4-BE49-F238E27FC236}">
                <a16:creationId xmlns:a16="http://schemas.microsoft.com/office/drawing/2014/main" id="{8A6F8DFA-5565-456B-879E-35073F592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4" y="2556932"/>
            <a:ext cx="371316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D495C-646B-AE67-45A6-B4F5E52EF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way to highlight the failure to do more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C132DA-418B-1A30-3CAB-10441D5D3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5898444" cy="331787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57FDB57-7E18-4ACD-A3CF-A3A549B27F15}"/>
              </a:ext>
            </a:extLst>
          </p:cNvPr>
          <p:cNvSpPr/>
          <p:nvPr/>
        </p:nvSpPr>
        <p:spPr>
          <a:xfrm>
            <a:off x="5461233" y="1819790"/>
            <a:ext cx="5270176" cy="21391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I’m sure that, as a careful expert, you went to the accident scene.</a:t>
            </a:r>
          </a:p>
          <a:p>
            <a:pPr algn="ctr"/>
            <a:r>
              <a:rPr lang="en-US" dirty="0"/>
              <a:t>Well. I’m sure as the careful expert that you interviewed the witnesses.</a:t>
            </a:r>
          </a:p>
          <a:p>
            <a:pPr algn="ctr"/>
            <a:r>
              <a:rPr lang="en-US" dirty="0"/>
              <a:t>I’m sure…</a:t>
            </a:r>
          </a:p>
        </p:txBody>
      </p:sp>
    </p:spTree>
    <p:extLst>
      <p:ext uri="{BB962C8B-B14F-4D97-AF65-F5344CB8AC3E}">
        <p14:creationId xmlns:p14="http://schemas.microsoft.com/office/powerpoint/2010/main" val="1428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2169-EA1E-41E3-B67A-A47F6B33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NOW, CROSS-EXAMINE:</a:t>
            </a:r>
            <a:br>
              <a:rPr lang="en-US" altLang="en-US" dirty="0"/>
            </a:br>
            <a:r>
              <a:rPr lang="en-US" altLang="en-US" dirty="0"/>
              <a:t>A topics checklist - 5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14DB5A-CE43-427D-877A-F0E852612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1" y="3524936"/>
            <a:ext cx="5792033" cy="2724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F8311-529C-4D13-8035-903E3BF14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2524125"/>
            <a:ext cx="5715833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72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1CFBD-71B2-65A8-64AA-2A8FF9401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all about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4679C6-0EF7-FEF5-390A-CA1C42760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501" y="2482818"/>
            <a:ext cx="4738499" cy="331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3FA923-3921-00B0-D874-70F73E974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599" y="2707611"/>
            <a:ext cx="3809999" cy="28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91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9C19C488-F8A0-43EB-9354-C86C8EA167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NOW, CROSS-EXAMINE:</a:t>
            </a:r>
            <a:br>
              <a:rPr lang="en-US" altLang="en-US" dirty="0"/>
            </a:br>
            <a:r>
              <a:rPr lang="en-US" altLang="en-US" dirty="0"/>
              <a:t>A topics checklist - 6</a:t>
            </a:r>
          </a:p>
        </p:txBody>
      </p:sp>
      <p:sp>
        <p:nvSpPr>
          <p:cNvPr id="64515" name="Content Placeholder 2">
            <a:extLst>
              <a:ext uri="{FF2B5EF4-FFF2-40B4-BE49-F238E27FC236}">
                <a16:creationId xmlns:a16="http://schemas.microsoft.com/office/drawing/2014/main" id="{74C10EEB-FA9E-4E86-9DB7-F66C0408F5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The limits of the conclusion</a:t>
            </a:r>
          </a:p>
          <a:p>
            <a:pPr lvl="1"/>
            <a:r>
              <a:rPr lang="en-US" altLang="en-US" sz="2600"/>
              <a:t>What it doesn’t show</a:t>
            </a:r>
          </a:p>
          <a:p>
            <a:pPr lvl="1"/>
            <a:r>
              <a:rPr lang="en-US" altLang="en-US" sz="2600"/>
              <a:t>What it can’t answer</a:t>
            </a:r>
          </a:p>
          <a:p>
            <a:r>
              <a:rPr lang="en-US" altLang="en-US" sz="2800"/>
              <a:t>The link to </a:t>
            </a:r>
            <a:r>
              <a:rPr lang="en-US" altLang="en-US" sz="2800" i="1"/>
              <a:t>your</a:t>
            </a:r>
            <a:r>
              <a:rPr lang="en-US" altLang="en-US" sz="2800"/>
              <a:t> story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574BE38C-D297-4B14-97F0-A44652814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NOW, CROSS-EXAMINE:</a:t>
            </a:r>
            <a:br>
              <a:rPr lang="en-US" altLang="en-US" dirty="0"/>
            </a:br>
            <a:r>
              <a:rPr lang="en-US" altLang="en-US" dirty="0"/>
              <a:t>A topics checklist - 6</a:t>
            </a:r>
          </a:p>
        </p:txBody>
      </p:sp>
      <p:sp>
        <p:nvSpPr>
          <p:cNvPr id="65539" name="Content Placeholder 2">
            <a:extLst>
              <a:ext uri="{FF2B5EF4-FFF2-40B4-BE49-F238E27FC236}">
                <a16:creationId xmlns:a16="http://schemas.microsoft.com/office/drawing/2014/main" id="{3A784EDB-3410-4E55-8772-A52AD9EE42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r>
              <a:rPr lang="en-US" altLang="en-US" sz="2800"/>
              <a:t>Bias - $</a:t>
            </a:r>
          </a:p>
          <a:p>
            <a:r>
              <a:rPr lang="en-US" altLang="en-US" sz="2800"/>
              <a:t>Bias – one-sided</a:t>
            </a:r>
          </a:p>
          <a:p>
            <a:r>
              <a:rPr lang="en-US" altLang="en-US" sz="2800"/>
              <a:t>Bias – biasing information</a:t>
            </a:r>
          </a:p>
          <a:p>
            <a:r>
              <a:rPr lang="en-US" altLang="en-US" sz="2800"/>
              <a:t>Traditional impeachment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65540" name="Picture 3">
            <a:extLst>
              <a:ext uri="{FF2B5EF4-FFF2-40B4-BE49-F238E27FC236}">
                <a16:creationId xmlns:a16="http://schemas.microsoft.com/office/drawing/2014/main" id="{5E8FEFA8-9C44-4A61-8C29-6374B9619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63" y="2285999"/>
            <a:ext cx="4426264" cy="188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3635B5E8-35CE-4015-BF8D-3A5F9E19D7A1}"/>
              </a:ext>
            </a:extLst>
          </p:cNvPr>
          <p:cNvSpPr/>
          <p:nvPr/>
        </p:nvSpPr>
        <p:spPr>
          <a:xfrm>
            <a:off x="1131205" y="1032932"/>
            <a:ext cx="5181600" cy="3048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Maybe weak – both experts get paid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Sometimes pay versus hours are outrageous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17B37-ACE4-4A3A-816F-FE9237DCB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NOW, CROSS-EXAMINE:</a:t>
            </a:r>
            <a:br>
              <a:rPr lang="en-US" dirty="0"/>
            </a:br>
            <a:r>
              <a:rPr lang="en-US" dirty="0"/>
              <a:t>A topics checklist - 7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4F5949-998D-4539-8ED5-43FF8C0D7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541" y="2402081"/>
            <a:ext cx="4821660" cy="3881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E0105-99EA-4103-BA3C-EFB4796DC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607" y="2474809"/>
            <a:ext cx="4194386" cy="41943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5C5FC1-32F1-413E-A238-3E5E41719113}"/>
              </a:ext>
            </a:extLst>
          </p:cNvPr>
          <p:cNvSpPr txBox="1"/>
          <p:nvPr/>
        </p:nvSpPr>
        <p:spPr>
          <a:xfrm>
            <a:off x="6842332" y="4248836"/>
            <a:ext cx="320040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</a:rPr>
              <a:t>testimony</a:t>
            </a:r>
          </a:p>
        </p:txBody>
      </p:sp>
    </p:spTree>
    <p:extLst>
      <p:ext uri="{BB962C8B-B14F-4D97-AF65-F5344CB8AC3E}">
        <p14:creationId xmlns:p14="http://schemas.microsoft.com/office/powerpoint/2010/main" val="249279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C939-832F-7120-51FE-87B0EB74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299" y="609600"/>
            <a:ext cx="2197889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And what to listen for?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85AE16-465F-BB9B-0990-0275F57F6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7520" y="2160590"/>
            <a:ext cx="219788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0"/>
              </a:spcAft>
              <a:buFont typeface="Wingdings 3" charset="2"/>
              <a:buChar char="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7509C-2606-E5DC-0F8A-4C1F66FF3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46" y="2160590"/>
            <a:ext cx="4065872" cy="238869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088194-F967-BEA2-7522-100D4771EB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0653B4-059A-3BA9-A232-4DE717FA2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913" y="2087430"/>
            <a:ext cx="207629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95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F4C8-6C09-42BC-9027-C28FF0D1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FC8908-103B-4441-AB50-4D689DDE11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9917" y="1895672"/>
            <a:ext cx="3087688" cy="328267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DECBA9-F417-43E9-B8FE-309AA33D08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0131" y="1928904"/>
            <a:ext cx="2964006" cy="4697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D118D-222A-41F3-9668-5B6A6B26D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917" y="3995159"/>
            <a:ext cx="308768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3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2737D-DC66-47E6-F54D-8B608BA0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law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DD9E8-D9E9-580E-F66F-B5BF474FF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Qualified (low bar)</a:t>
            </a:r>
          </a:p>
          <a:p>
            <a:r>
              <a:rPr lang="en-US" i="1" dirty="0"/>
              <a:t>Daubert</a:t>
            </a:r>
            <a:endParaRPr lang="en-US" dirty="0"/>
          </a:p>
          <a:p>
            <a:pPr lvl="1"/>
            <a:r>
              <a:rPr lang="en-US" dirty="0"/>
              <a:t>Sufficient facts/data</a:t>
            </a:r>
          </a:p>
          <a:p>
            <a:pPr lvl="1"/>
            <a:r>
              <a:rPr lang="en-US" dirty="0"/>
              <a:t>Reliable methodology</a:t>
            </a:r>
          </a:p>
          <a:p>
            <a:pPr lvl="1"/>
            <a:r>
              <a:rPr lang="en-US" dirty="0"/>
              <a:t>Methodology applied reliably to the data</a:t>
            </a:r>
          </a:p>
          <a:p>
            <a:r>
              <a:rPr lang="en-US" dirty="0"/>
              <a:t>Reasonable degree of certainty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1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6E8D6-1A00-9BDE-0903-20D8060F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Law Part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09BEC-76A5-9766-4731-1742D4269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Opinion </a:t>
            </a:r>
            <a:r>
              <a:rPr lang="en-US" i="1" dirty="0"/>
              <a:t>or otherwise</a:t>
            </a:r>
            <a:endParaRPr lang="en-US" dirty="0"/>
          </a:p>
          <a:p>
            <a:r>
              <a:rPr lang="en-US" dirty="0"/>
              <a:t>Ultimate Issue</a:t>
            </a:r>
          </a:p>
          <a:p>
            <a:r>
              <a:rPr lang="en-US" dirty="0"/>
              <a:t>Reliance on hearsay</a:t>
            </a:r>
          </a:p>
        </p:txBody>
      </p:sp>
    </p:spTree>
    <p:extLst>
      <p:ext uri="{BB962C8B-B14F-4D97-AF65-F5344CB8AC3E}">
        <p14:creationId xmlns:p14="http://schemas.microsoft.com/office/powerpoint/2010/main" val="2260605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6914-B328-C291-A5A4-797894466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in mock trial world?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045881-B03B-CC93-6D93-36B9732359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560638"/>
            <a:ext cx="4413249" cy="330993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D20B2D-BFBC-D872-5B3E-62768E40C4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8548" y="2560638"/>
            <a:ext cx="4718050" cy="3382962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4342E975-346B-490A-BB86-E68F2400109E}"/>
              </a:ext>
            </a:extLst>
          </p:cNvPr>
          <p:cNvSpPr/>
          <p:nvPr/>
        </p:nvSpPr>
        <p:spPr>
          <a:xfrm>
            <a:off x="8959442" y="914400"/>
            <a:ext cx="2323751" cy="196302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much of the expert opinion will be allowed</a:t>
            </a:r>
          </a:p>
        </p:txBody>
      </p:sp>
    </p:spTree>
    <p:extLst>
      <p:ext uri="{BB962C8B-B14F-4D97-AF65-F5344CB8AC3E}">
        <p14:creationId xmlns:p14="http://schemas.microsoft.com/office/powerpoint/2010/main" val="8909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B0980-D74F-54EA-EEE5-A328712D8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in mock trial world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56378E-CAD7-DA6D-184D-0D098E0B9C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575" y="2681449"/>
            <a:ext cx="4718050" cy="306831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5070C2-9851-0B28-15FE-271CBE23C0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7625" y="2586831"/>
            <a:ext cx="42862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0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7176-0E58-7A5B-3DA4-B5CB8FB9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753E54-E5FB-A4ED-6504-ECBE0563B9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2188" y="2560638"/>
            <a:ext cx="4650823" cy="330993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29EFE-4269-F1F0-D3FA-AC973C3279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 report, no discovery, going beyond the drafter’s intent</a:t>
            </a:r>
          </a:p>
        </p:txBody>
      </p:sp>
    </p:spTree>
    <p:extLst>
      <p:ext uri="{BB962C8B-B14F-4D97-AF65-F5344CB8AC3E}">
        <p14:creationId xmlns:p14="http://schemas.microsoft.com/office/powerpoint/2010/main" val="3970083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839D4-3B19-31F8-6570-1CCD7961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98B5-5209-3724-DF66-85235EA6F3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Voir</a:t>
            </a:r>
            <a:r>
              <a:rPr lang="en-US" sz="4400" dirty="0"/>
              <a:t> dire effectively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C53B0-C430-2B06-64D8-1DA42635C7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Challenge effectively (the “chip away” theory)</a:t>
            </a:r>
          </a:p>
        </p:txBody>
      </p:sp>
    </p:spTree>
    <p:extLst>
      <p:ext uri="{BB962C8B-B14F-4D97-AF65-F5344CB8AC3E}">
        <p14:creationId xmlns:p14="http://schemas.microsoft.com/office/powerpoint/2010/main" val="32272343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DF1C1147E6F44F8CD35B7038471988" ma:contentTypeVersion="18" ma:contentTypeDescription="Create a new document." ma:contentTypeScope="" ma:versionID="4677da628e8a8e3cb627f3c7fece9f02">
  <xsd:schema xmlns:xsd="http://www.w3.org/2001/XMLSchema" xmlns:xs="http://www.w3.org/2001/XMLSchema" xmlns:p="http://schemas.microsoft.com/office/2006/metadata/properties" xmlns:ns3="57569264-2e94-4aa7-912d-f3a216f3629f" xmlns:ns4="54d84c42-d0ea-4e27-b9f6-f43b5211c5f4" targetNamespace="http://schemas.microsoft.com/office/2006/metadata/properties" ma:root="true" ma:fieldsID="9958afdb7ed05432767c26098cac9aa8" ns3:_="" ns4:_="">
    <xsd:import namespace="57569264-2e94-4aa7-912d-f3a216f3629f"/>
    <xsd:import namespace="54d84c42-d0ea-4e27-b9f6-f43b5211c5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569264-2e94-4aa7-912d-f3a216f36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84c42-d0ea-4e27-b9f6-f43b5211c5f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7569264-2e94-4aa7-912d-f3a216f3629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CD40A5-17CC-4C42-BA31-0384BFA11C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569264-2e94-4aa7-912d-f3a216f3629f"/>
    <ds:schemaRef ds:uri="54d84c42-d0ea-4e27-b9f6-f43b5211c5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C3E486-F599-4BB7-8222-C6BCFC82833C}">
  <ds:schemaRefs>
    <ds:schemaRef ds:uri="http://schemas.microsoft.com/office/infopath/2007/PartnerControls"/>
    <ds:schemaRef ds:uri="http://schemas.openxmlformats.org/package/2006/metadata/core-properties"/>
    <ds:schemaRef ds:uri="57569264-2e94-4aa7-912d-f3a216f3629f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54d84c42-d0ea-4e27-b9f6-f43b5211c5f4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59F4EC1-190C-45A5-AB5B-DF41E49105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83</TotalTime>
  <Words>668</Words>
  <Application>Microsoft Office PowerPoint</Application>
  <PresentationFormat>Widescreen</PresentationFormat>
  <Paragraphs>129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Aptos</vt:lpstr>
      <vt:lpstr>Arial</vt:lpstr>
      <vt:lpstr>Garamond</vt:lpstr>
      <vt:lpstr>Wingdings 3</vt:lpstr>
      <vt:lpstr>Organic</vt:lpstr>
      <vt:lpstr>Trial Team Evidence/Advocacy Basics - Experts</vt:lpstr>
      <vt:lpstr>For the rest of today</vt:lpstr>
      <vt:lpstr>It’s all about</vt:lpstr>
      <vt:lpstr>The law part</vt:lpstr>
      <vt:lpstr>The Law Part - 2</vt:lpstr>
      <vt:lpstr>And in mock trial world?</vt:lpstr>
      <vt:lpstr>And in mock trial world</vt:lpstr>
      <vt:lpstr>Except</vt:lpstr>
      <vt:lpstr>Task 1</vt:lpstr>
      <vt:lpstr>Directing The Expert - 1</vt:lpstr>
      <vt:lpstr>The Ritual – Primacy and Qualifications</vt:lpstr>
      <vt:lpstr>The tender</vt:lpstr>
      <vt:lpstr>How about their expert?</vt:lpstr>
      <vt:lpstr>Challenging Credentials</vt:lpstr>
      <vt:lpstr>The tender</vt:lpstr>
      <vt:lpstr>Now, </vt:lpstr>
      <vt:lpstr>Directing the Expert - 2</vt:lpstr>
      <vt:lpstr>Directing the Expert - 3</vt:lpstr>
      <vt:lpstr>Directing the Expert - 4</vt:lpstr>
      <vt:lpstr>DIRECTING THE EXPERT - 5</vt:lpstr>
      <vt:lpstr>One More Thought</vt:lpstr>
      <vt:lpstr>What Does That Mean?</vt:lpstr>
      <vt:lpstr>2 THOUGHTS ABOUT PRESENTATION</vt:lpstr>
      <vt:lpstr>NOW, CROSS-EXAMINE: A topics checklist - 1</vt:lpstr>
      <vt:lpstr>CAN WE AGREE… A topics checklist - 2</vt:lpstr>
      <vt:lpstr>NOW, CROSS-EXAMINE: A topics checklist - 3</vt:lpstr>
      <vt:lpstr>NOW, CROSS-EXAMINE: A topics checklist - 4</vt:lpstr>
      <vt:lpstr>One way to highlight the failure to do more </vt:lpstr>
      <vt:lpstr>NOW, CROSS-EXAMINE: A topics checklist - 5</vt:lpstr>
      <vt:lpstr>NOW, CROSS-EXAMINE: A topics checklist - 6</vt:lpstr>
      <vt:lpstr>NOW, CROSS-EXAMINE: A topics checklist - 6</vt:lpstr>
      <vt:lpstr>NOW, CROSS-EXAMINE: A topics checklist - 7</vt:lpstr>
      <vt:lpstr>And what to listen for?</vt:lpstr>
      <vt:lpstr>Before we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Evidence 1</dc:title>
  <dc:creator>Jules M Epstein (hehimhis)</dc:creator>
  <cp:lastModifiedBy>Jules M Epstein (hehimhis)</cp:lastModifiedBy>
  <cp:revision>5</cp:revision>
  <dcterms:created xsi:type="dcterms:W3CDTF">2024-10-14T11:46:06Z</dcterms:created>
  <dcterms:modified xsi:type="dcterms:W3CDTF">2024-10-22T19:21:08Z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0x0101003EDF1C1147E6F44F8CD35B7038471988</vt:lpwstr>
  </property>
</Properties>
</file>